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half" idx="13"/>
          </p:nvPr>
        </p:nvSpPr>
        <p:spPr>
          <a:xfrm>
            <a:off x="5463161" y="-90805"/>
            <a:ext cx="8585201" cy="50438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age"/>
          <p:cNvSpPr/>
          <p:nvPr>
            <p:ph type="pic" sz="half" idx="14"/>
          </p:nvPr>
        </p:nvSpPr>
        <p:spPr>
          <a:xfrm>
            <a:off x="5918717" y="4660900"/>
            <a:ext cx="7669766" cy="5219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age"/>
          <p:cNvSpPr/>
          <p:nvPr>
            <p:ph type="pic" idx="15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Type a quote here.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Johnny Appleseed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Text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Image"/>
          <p:cNvSpPr/>
          <p:nvPr>
            <p:ph type="pic" idx="14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r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age"/>
          <p:cNvSpPr/>
          <p:nvPr>
            <p:ph type="pic" idx="13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Image"/>
          <p:cNvSpPr/>
          <p:nvPr>
            <p:ph type="pic" idx="14"/>
          </p:nvPr>
        </p:nvSpPr>
        <p:spPr>
          <a:xfrm>
            <a:off x="6665377" y="1219200"/>
            <a:ext cx="7445457" cy="8216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chniques to secure data on cloud: Docker swarm or Kubernetes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257047">
              <a:defRPr sz="7480"/>
            </a:lvl1pPr>
          </a:lstStyle>
          <a:p>
            <a:pPr/>
            <a:r>
              <a:t>Techniques to secure data on cloud: Docker swarm or Kubernetes?</a:t>
            </a:r>
          </a:p>
        </p:txBody>
      </p:sp>
      <p:sp>
        <p:nvSpPr>
          <p:cNvPr id="167" name="By Sashwa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By Sashwat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05" name="Why use docker swarm or kubernetes over dock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Why use docker swarm or kubernetes over docker?</a:t>
            </a:r>
          </a:p>
        </p:txBody>
      </p:sp>
      <p:sp>
        <p:nvSpPr>
          <p:cNvPr id="206" name="Coordin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Coordination</a:t>
            </a:r>
          </a:p>
          <a:p>
            <a:pPr/>
            <a:r>
              <a:t> Scheduling</a:t>
            </a:r>
          </a:p>
          <a:p>
            <a:pPr/>
            <a:r>
              <a:t>Orchestration</a:t>
            </a:r>
          </a:p>
          <a:p>
            <a:pPr/>
            <a:r>
              <a:t>Best use for large scale environment.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09" name="Docker swarm VS KUBERNE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Docker swarm VS KUBERNETES</a:t>
            </a:r>
          </a:p>
        </p:txBody>
      </p:sp>
      <p:sp>
        <p:nvSpPr>
          <p:cNvPr id="210" name="Networking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Networking:-</a:t>
            </a:r>
          </a:p>
          <a:p>
            <a:pPr lvl="1"/>
            <a:r>
              <a:t>Docker swarm: Node model. Creates a overlay network for the containers and a host only bridge for communication.</a:t>
            </a:r>
          </a:p>
          <a:p>
            <a:pPr lvl="1"/>
            <a:r>
              <a:t>Kubernetes: Flat network. Allows interaction with each other.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13" name="Continue.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Continue..</a:t>
            </a:r>
          </a:p>
        </p:txBody>
      </p:sp>
      <p:sp>
        <p:nvSpPr>
          <p:cNvPr id="214" name="High Availability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High Availability:-</a:t>
            </a:r>
          </a:p>
          <a:p>
            <a:pPr lvl="1"/>
            <a:r>
              <a:t>Docker swarm: Load balancing detects unhealthy pods and removes it.</a:t>
            </a:r>
          </a:p>
          <a:p>
            <a:pPr lvl="1"/>
            <a:r>
              <a:t>Kubernetes: Controls entire cluster and handles worker node’s resources.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17" name="Continue.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Continue..</a:t>
            </a:r>
          </a:p>
        </p:txBody>
      </p:sp>
      <p:sp>
        <p:nvSpPr>
          <p:cNvPr id="218" name="Container setup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Container setup:-</a:t>
            </a:r>
          </a:p>
          <a:p>
            <a:pPr lvl="1"/>
            <a:r>
              <a:t>Docker swarm: Native tools support for docker </a:t>
            </a:r>
          </a:p>
          <a:p>
            <a:pPr lvl="1"/>
            <a:r>
              <a:t>Kubernetes: YAML, APIs and client definitions. Cannot use Docker compose.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chniques to secure data on cloud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Techniques to secure data on cloud</a:t>
            </a:r>
          </a:p>
        </p:txBody>
      </p:sp>
      <p:sp>
        <p:nvSpPr>
          <p:cNvPr id="221" name="Container clustering and glusterF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Container clustering and glusterFS</a:t>
            </a:r>
          </a:p>
        </p:txBody>
      </p:sp>
      <p:sp>
        <p:nvSpPr>
          <p:cNvPr id="222" name="Network file system developed by RedHat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Network file system developed by RedHat.</a:t>
            </a:r>
          </a:p>
          <a:p>
            <a:pPr/>
            <a:r>
              <a:t>Used for storing data in clusters.</a:t>
            </a:r>
          </a:p>
          <a:p>
            <a:pPr/>
            <a:r>
              <a:t>Process: Stripping or replicating or both.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chniques to secure data on cloud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Techniques to secure data on cloud</a:t>
            </a:r>
          </a:p>
        </p:txBody>
      </p:sp>
      <p:sp>
        <p:nvSpPr>
          <p:cNvPr id="225" name="Encryption over cloud model and its process using contain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26466">
              <a:spcBef>
                <a:spcPts val="2000"/>
              </a:spcBef>
              <a:defRPr sz="4380"/>
            </a:lvl1pPr>
          </a:lstStyle>
          <a:p>
            <a:pPr/>
            <a:r>
              <a:t>Encryption over cloud model and its process using container</a:t>
            </a:r>
          </a:p>
        </p:txBody>
      </p:sp>
      <p:sp>
        <p:nvSpPr>
          <p:cNvPr id="226" name="Swarm manag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Swarm manager</a:t>
            </a:r>
          </a:p>
          <a:p>
            <a:pPr lvl="1"/>
            <a:r>
              <a:t>Send plain text (Unencrypted) to a container running Docker Cryptography Container.</a:t>
            </a:r>
          </a:p>
          <a:p>
            <a:pPr/>
            <a:r>
              <a:t>Gateway Server</a:t>
            </a:r>
          </a:p>
          <a:p>
            <a:pPr lvl="1"/>
            <a:r>
              <a:t>Uses SSH for communication.</a:t>
            </a:r>
          </a:p>
          <a:p>
            <a:pPr/>
            <a:r>
              <a:t>Gateway Manager</a:t>
            </a:r>
          </a:p>
          <a:p>
            <a:pPr lvl="1"/>
            <a:r>
              <a:t>Data stored to make highly available.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chniques to secure data on cloud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Techniques to secure data on cloud</a:t>
            </a:r>
          </a:p>
        </p:txBody>
      </p:sp>
      <p:sp>
        <p:nvSpPr>
          <p:cNvPr id="229" name="Continue.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Continue..</a:t>
            </a:r>
          </a:p>
        </p:txBody>
      </p:sp>
      <p:sp>
        <p:nvSpPr>
          <p:cNvPr id="230" name="GlusterFS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GlusterFS:-</a:t>
            </a:r>
          </a:p>
          <a:p>
            <a:pPr lvl="1"/>
            <a:r>
              <a:t>Stores data to multiple docker containers.</a:t>
            </a:r>
          </a:p>
        </p:txBody>
      </p:sp>
      <p:pic>
        <p:nvPicPr>
          <p:cNvPr id="231" name="Screenshot 2019-10-10 at 2.16.10 PM.png" descr="Screenshot 2019-10-10 at 2.16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8979" y="4418777"/>
            <a:ext cx="5435671" cy="46281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WARM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SWARM MODEL</a:t>
            </a:r>
          </a:p>
        </p:txBody>
      </p:sp>
      <p:sp>
        <p:nvSpPr>
          <p:cNvPr id="234" name="Docker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Docker</a:t>
            </a:r>
          </a:p>
        </p:txBody>
      </p:sp>
      <p:pic>
        <p:nvPicPr>
          <p:cNvPr id="235" name="Screenshot 2019-10-10 at 2.17.29 PM.png" descr="Screenshot 2019-10-10 at 2.17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60057" y="292852"/>
            <a:ext cx="6539106" cy="53820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chniques to secure data on cloud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Techniques to secure data on cloud</a:t>
            </a:r>
          </a:p>
        </p:txBody>
      </p:sp>
      <p:sp>
        <p:nvSpPr>
          <p:cNvPr id="238" name="USIng kubernetes instead of docker swar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USIng kubernetes instead of docker swarm</a:t>
            </a:r>
          </a:p>
        </p:txBody>
      </p:sp>
      <p:sp>
        <p:nvSpPr>
          <p:cNvPr id="239" name="More efficiency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efficiency.</a:t>
            </a:r>
          </a:p>
          <a:p>
            <a:pPr/>
            <a:r>
              <a:t>Better power, performance and flexibility in container management.</a:t>
            </a:r>
          </a:p>
          <a:p>
            <a:pPr/>
            <a:r>
              <a:t>Better optimisation for the existing model.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onclus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242" name="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Conclusion</a:t>
            </a:r>
          </a:p>
        </p:txBody>
      </p:sp>
      <p:sp>
        <p:nvSpPr>
          <p:cNvPr id="243" name="Cloud computing is very popular and are more prone to cyber threat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5609" indent="-435609" defTabSz="572516">
              <a:spcBef>
                <a:spcPts val="2700"/>
              </a:spcBef>
              <a:defRPr sz="3332"/>
            </a:pPr>
            <a:r>
              <a:t>Cloud computing is very popular and are more prone to cyber threats.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So securing the cloud is a necessity.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The technology of containers is used to secure data that is being uploaded to the cloud.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For each user a container can be used to manage encryption / decryption of user data.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Kubernetes is better for this model due to its shear strength.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70" name="What is Cloud Computing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What is Cloud Computing?</a:t>
            </a:r>
          </a:p>
        </p:txBody>
      </p:sp>
      <p:sp>
        <p:nvSpPr>
          <p:cNvPr id="171" name="A Cloud Computing model is a model which enables convenient, on demand network access to a shared pool of configurable computing resources and service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8940" indent="-408940" defTabSz="537463">
              <a:spcBef>
                <a:spcPts val="2500"/>
              </a:spcBef>
              <a:buChar char="‣"/>
              <a:defRPr sz="3128"/>
            </a:pPr>
            <a:r>
              <a:t>A Cloud Computing model is a model which enables convenient, on demand network access to a shared pool of configurable computing resources and services.</a:t>
            </a:r>
          </a:p>
          <a:p>
            <a:pPr marL="408940" indent="-408940" defTabSz="537463">
              <a:spcBef>
                <a:spcPts val="2500"/>
              </a:spcBef>
              <a:buChar char="‣"/>
              <a:defRPr sz="3128"/>
            </a:pPr>
            <a:r>
              <a:t>The resources includes:-</a:t>
            </a:r>
          </a:p>
          <a:p>
            <a:pPr lvl="1" marL="817880" indent="-408940" defTabSz="537463">
              <a:spcBef>
                <a:spcPts val="2500"/>
              </a:spcBef>
              <a:buChar char="‣"/>
              <a:defRPr sz="3128"/>
            </a:pPr>
            <a:r>
              <a:t>Network</a:t>
            </a:r>
          </a:p>
          <a:p>
            <a:pPr lvl="1" marL="817880" indent="-408940" defTabSz="537463">
              <a:spcBef>
                <a:spcPts val="2500"/>
              </a:spcBef>
              <a:buChar char="‣"/>
              <a:defRPr sz="3128"/>
            </a:pPr>
            <a:r>
              <a:t>Storage</a:t>
            </a:r>
          </a:p>
          <a:p>
            <a:pPr lvl="1" marL="817880" indent="-408940" defTabSz="537463">
              <a:spcBef>
                <a:spcPts val="2500"/>
              </a:spcBef>
              <a:buChar char="‣"/>
              <a:defRPr sz="3128"/>
            </a:pPr>
            <a:r>
              <a:t>CPU cores</a:t>
            </a:r>
          </a:p>
          <a:p>
            <a:pPr lvl="1" marL="817880" indent="-408940" defTabSz="537463">
              <a:spcBef>
                <a:spcPts val="2500"/>
              </a:spcBef>
              <a:buChar char="‣"/>
              <a:defRPr sz="3128"/>
            </a:pPr>
            <a:r>
              <a:t>RAM</a:t>
            </a:r>
          </a:p>
        </p:txBody>
      </p:sp>
      <p:pic>
        <p:nvPicPr>
          <p:cNvPr id="172" name="Screenshot 2019-10-10 at 1.26.13 PM.png" descr="Screenshot 2019-10-10 at 1.26.1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95102" y="4908053"/>
            <a:ext cx="5658642" cy="41603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hank Yo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75" name="Cloud computing Service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Cloud computing Service Model</a:t>
            </a:r>
          </a:p>
        </p:txBody>
      </p:sp>
      <p:sp>
        <p:nvSpPr>
          <p:cNvPr id="176" name="Infrastructure as a Service (IaaS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</a:pPr>
            <a:r>
              <a:t>Infrastructure as a Service (IaaS)</a:t>
            </a:r>
          </a:p>
          <a:p>
            <a:pPr>
              <a:buChar char="‣"/>
            </a:pPr>
            <a:r>
              <a:t>Platform as a Service (PaaS)</a:t>
            </a:r>
          </a:p>
          <a:p>
            <a:pPr>
              <a:buChar char="‣"/>
            </a:pPr>
            <a:r>
              <a:t>Software as a Service (SaaS)</a:t>
            </a:r>
          </a:p>
        </p:txBody>
      </p:sp>
      <p:pic>
        <p:nvPicPr>
          <p:cNvPr id="177" name="Screenshot 2019-10-10 at 1.38.18 PM.png" descr="Screenshot 2019-10-10 at 1.38.1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37957" y="4480983"/>
            <a:ext cx="6487069" cy="49114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80" name="Cloud computing Deployment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Cloud computing Deployment Model</a:t>
            </a:r>
          </a:p>
        </p:txBody>
      </p:sp>
      <p:sp>
        <p:nvSpPr>
          <p:cNvPr id="181" name="Public clou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</a:pPr>
            <a:r>
              <a:t>Public cloud</a:t>
            </a:r>
          </a:p>
          <a:p>
            <a:pPr>
              <a:buChar char="‣"/>
            </a:pPr>
            <a:r>
              <a:t>Private cloud</a:t>
            </a:r>
          </a:p>
          <a:p>
            <a:pPr>
              <a:buChar char="‣"/>
            </a:pPr>
            <a:r>
              <a:t>Community cloud</a:t>
            </a:r>
          </a:p>
          <a:p>
            <a:pPr>
              <a:buChar char="‣"/>
            </a:pPr>
            <a:r>
              <a:t>Hybrid cloud</a:t>
            </a:r>
          </a:p>
        </p:txBody>
      </p:sp>
      <p:pic>
        <p:nvPicPr>
          <p:cNvPr id="182" name="Screenshot 2019-10-10 at 1.41.10 PM.png" descr="Screenshot 2019-10-10 at 1.41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0151" y="2882900"/>
            <a:ext cx="6602358" cy="49228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85" name="Secur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Security</a:t>
            </a:r>
          </a:p>
        </p:txBody>
      </p:sp>
      <p:sp>
        <p:nvSpPr>
          <p:cNvPr id="186" name="Three principles of cloud security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8940" indent="-408940" defTabSz="537463">
              <a:spcBef>
                <a:spcPts val="2500"/>
              </a:spcBef>
              <a:defRPr sz="3128"/>
            </a:pPr>
            <a:r>
              <a:t>Three principles of cloud security:-</a:t>
            </a:r>
          </a:p>
          <a:p>
            <a:pPr lvl="1" marL="817880" indent="-408940" defTabSz="537463">
              <a:spcBef>
                <a:spcPts val="2500"/>
              </a:spcBef>
              <a:defRPr sz="3128"/>
            </a:pPr>
            <a:r>
              <a:t>Availability</a:t>
            </a:r>
          </a:p>
          <a:p>
            <a:pPr lvl="1" marL="817880" indent="-408940" defTabSz="537463">
              <a:spcBef>
                <a:spcPts val="2500"/>
              </a:spcBef>
              <a:defRPr sz="3128"/>
            </a:pPr>
            <a:r>
              <a:t>Confidentiality</a:t>
            </a:r>
          </a:p>
          <a:p>
            <a:pPr lvl="1" marL="817880" indent="-408940" defTabSz="537463">
              <a:spcBef>
                <a:spcPts val="2500"/>
              </a:spcBef>
              <a:defRPr sz="3128"/>
            </a:pPr>
            <a:r>
              <a:t>Integrity</a:t>
            </a:r>
          </a:p>
          <a:p>
            <a:pPr marL="408940" indent="-408940" defTabSz="537463">
              <a:spcBef>
                <a:spcPts val="2500"/>
              </a:spcBef>
              <a:defRPr sz="3128"/>
            </a:pPr>
            <a:r>
              <a:t>Best security method - Cryptography, RSA algorithm and Container clustering</a:t>
            </a:r>
          </a:p>
          <a:p>
            <a:pPr marL="408940" indent="-408940" defTabSz="537463">
              <a:spcBef>
                <a:spcPts val="2500"/>
              </a:spcBef>
              <a:defRPr sz="3128"/>
            </a:pPr>
            <a:r>
              <a:t>Kubernetes and Docker swarm are technologies that use container clustering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89" name="What is Contain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What is Container?</a:t>
            </a:r>
          </a:p>
        </p:txBody>
      </p:sp>
      <p:sp>
        <p:nvSpPr>
          <p:cNvPr id="190" name="A container image is a lightweight, stand-alone, executable package of a piece of software that includes everything needed to run it: code, runtime, system tools, system libraries, setting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container image is a lightweight, stand-alone, executable package of a piece of software that includes everything needed to run it: code, runtime, system tools, system libraries, settings.</a:t>
            </a:r>
          </a:p>
          <a:p>
            <a:pPr/>
            <a:r>
              <a:t>It is platform independent.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93" name="What is Dock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What is Docker?</a:t>
            </a:r>
          </a:p>
        </p:txBody>
      </p:sp>
      <p:sp>
        <p:nvSpPr>
          <p:cNvPr id="194" name="Docker is a set of platform-as-a-service products that use OS-level virtualisation to deliver software in packages called container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Docker is a set of platform-as-a-service products that use OS-level virtualisation to deliver software in packages called containers.</a:t>
            </a:r>
          </a:p>
          <a:p>
            <a:pPr/>
            <a:r>
              <a:t>Core DevOps tool.</a:t>
            </a:r>
          </a:p>
          <a:p>
            <a:pPr/>
            <a:r>
              <a:t>Docker is the next step from virtualisation. Before virtualisation, all the features where deployed in one server.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97" name="Advantages of Dock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Advantages of Docker?</a:t>
            </a:r>
          </a:p>
        </p:txBody>
      </p:sp>
      <p:sp>
        <p:nvSpPr>
          <p:cNvPr id="198" name="Continuous deployment and testing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Continuous deployment and testing.</a:t>
            </a:r>
          </a:p>
          <a:p>
            <a:pPr/>
            <a:r>
              <a:t>Multi-Cloud platform (Available in AWS, DigitalOcean etc).</a:t>
            </a:r>
          </a:p>
          <a:p>
            <a:pPr/>
            <a:r>
              <a:t>Environment standardisation and version control.</a:t>
            </a:r>
          </a:p>
          <a:p>
            <a:pPr/>
            <a:r>
              <a:t>Isolation (Kernel Level).</a:t>
            </a:r>
          </a:p>
          <a:p>
            <a:pPr/>
            <a:r>
              <a:t>Security.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01" name="Relationship between cloud computing and dock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Relationship between cloud computing and docker?</a:t>
            </a:r>
          </a:p>
        </p:txBody>
      </p:sp>
      <p:sp>
        <p:nvSpPr>
          <p:cNvPr id="202" name="Docker with Paa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Docker with PaaS. </a:t>
            </a:r>
          </a:p>
          <a:p>
            <a:pPr lvl="1"/>
            <a:r>
              <a:t>Fundamental unit / Feature by cloud providers.</a:t>
            </a:r>
          </a:p>
          <a:p>
            <a:pPr lvl="1"/>
            <a:r>
              <a:t>Eg: AWS, DigitalOcean etc.</a:t>
            </a:r>
          </a:p>
          <a:p>
            <a:pPr/>
            <a:r>
              <a:t>Docker with IaaS. </a:t>
            </a:r>
          </a:p>
          <a:p>
            <a:pPr lvl="1"/>
            <a:r>
              <a:t>Docker deployed on Virtual Machine.</a:t>
            </a:r>
          </a:p>
          <a:p>
            <a:pPr lvl="1"/>
            <a:r>
              <a:t>Eg: Docker on a VM.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